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 R Balust Agullana" userId="a867c372-6e2b-4cc2-86d9-c29c07513bf3" providerId="ADAL" clId="{49F9A701-2F25-47EB-BEB0-93F131E64DCC}"/>
    <pc:docChg chg="modSld">
      <pc:chgData name="Joan R Balust Agullana" userId="a867c372-6e2b-4cc2-86d9-c29c07513bf3" providerId="ADAL" clId="{49F9A701-2F25-47EB-BEB0-93F131E64DCC}" dt="2025-10-13T11:54:37.183" v="23" actId="20577"/>
      <pc:docMkLst>
        <pc:docMk/>
      </pc:docMkLst>
      <pc:sldChg chg="addSp modSp mod">
        <pc:chgData name="Joan R Balust Agullana" userId="a867c372-6e2b-4cc2-86d9-c29c07513bf3" providerId="ADAL" clId="{49F9A701-2F25-47EB-BEB0-93F131E64DCC}" dt="2025-10-13T11:54:37.183" v="23" actId="20577"/>
        <pc:sldMkLst>
          <pc:docMk/>
          <pc:sldMk cId="3926144380" sldId="256"/>
        </pc:sldMkLst>
        <pc:spChg chg="add mod">
          <ac:chgData name="Joan R Balust Agullana" userId="a867c372-6e2b-4cc2-86d9-c29c07513bf3" providerId="ADAL" clId="{49F9A701-2F25-47EB-BEB0-93F131E64DCC}" dt="2025-10-13T11:54:37.183" v="23" actId="20577"/>
          <ac:spMkLst>
            <pc:docMk/>
            <pc:sldMk cId="3926144380" sldId="256"/>
            <ac:spMk id="29" creationId="{C8E8F7F4-3EC5-4950-9282-EEB02488355C}"/>
          </ac:spMkLst>
        </pc:spChg>
      </pc:sldChg>
    </pc:docChg>
  </pc:docChgLst>
  <pc:docChgLst>
    <pc:chgData name="Joan R Balust Agullana" userId="a867c372-6e2b-4cc2-86d9-c29c07513bf3" providerId="ADAL" clId="{EC4CF226-0DC0-4B0E-A467-C81108DC11A0}"/>
    <pc:docChg chg="modSld">
      <pc:chgData name="Joan R Balust Agullana" userId="a867c372-6e2b-4cc2-86d9-c29c07513bf3" providerId="ADAL" clId="{EC4CF226-0DC0-4B0E-A467-C81108DC11A0}" dt="2025-11-12T11:36:56.713" v="0" actId="20577"/>
      <pc:docMkLst>
        <pc:docMk/>
      </pc:docMkLst>
      <pc:sldChg chg="modSp mod">
        <pc:chgData name="Joan R Balust Agullana" userId="a867c372-6e2b-4cc2-86d9-c29c07513bf3" providerId="ADAL" clId="{EC4CF226-0DC0-4B0E-A467-C81108DC11A0}" dt="2025-11-12T11:36:56.713" v="0" actId="20577"/>
        <pc:sldMkLst>
          <pc:docMk/>
          <pc:sldMk cId="3926144380" sldId="256"/>
        </pc:sldMkLst>
        <pc:spChg chg="mod">
          <ac:chgData name="Joan R Balust Agullana" userId="a867c372-6e2b-4cc2-86d9-c29c07513bf3" providerId="ADAL" clId="{EC4CF226-0DC0-4B0E-A467-C81108DC11A0}" dt="2025-11-12T11:36:56.713" v="0" actId="20577"/>
          <ac:spMkLst>
            <pc:docMk/>
            <pc:sldMk cId="3926144380" sldId="256"/>
            <ac:spMk id="9" creationId="{99F846D0-19FD-4E29-B1AD-F796C54203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304E2-D897-4D6B-9D38-5A2678C1C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201AA3-9A61-4FC1-8DE8-C1F4F9D19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4028ED-954F-4966-86EC-B8A492AE4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3809F8-E1F4-4451-A947-56D9D89A3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E47C7C-DF04-4FD9-A6CC-A1636DC79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1135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9225C-A8BF-458D-943D-179FE3967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67E027-4855-4063-B075-898A54028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443BCF-B989-4F7D-9C85-6BA08AE6A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A29DA6-2BDB-42C9-8EE5-D1025D2DC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4690C-71AF-40AC-BF1E-9F514BC7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82507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4EFDE6-5849-4E2A-89F6-A0000E3B6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CEF1BE-BB98-49DC-A004-6A4C6C4F2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5859B2-BE40-4790-86C7-828E224E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CCC7AF-6F5F-4F3F-91FF-56A93222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4A57AC-8B9B-4B4D-ABC0-8E684A8E7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0972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FF1A17-2D21-43C1-9963-6903FAC3C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DFC203-7384-4792-BCF6-EC234FBA5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FD3C94-F6C0-4A6A-A712-4DEEB423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074337-4C65-471E-82E0-6C4A3A08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D50897-FA0A-4143-8491-5963303D2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8583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6782E-A956-4FD5-988B-9AB8D906B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FB60FD-7AF1-4146-B10A-D3F281860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E24EF-8008-47E1-8B9D-938CE91D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D84873-0A7B-4759-9DFB-0D434C27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B8AE32-ADE3-46FF-83C2-1B9935D3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2584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0DCA9-25DD-4E6A-922A-EA1AAEA23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6C60FD-FD22-4701-B385-E10DEB344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EBA4F0-42E5-4F8C-B591-5B9AF78F9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1D6EB0-6280-4071-828B-D4DE87E54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4C547B-E4FA-4652-907F-5AB2F7EAD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0298C4-F218-480A-AF21-E28A1F13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929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0F8EE-D5ED-45F7-9E43-68DFC47BA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C35782-1D14-4DA6-B41D-8361DB8D6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8BD2A0-0CFF-4D2C-82F7-9B840B26E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B65FFE-EDEF-49FD-BD74-16E115E3F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D92C243-CB76-4681-8D05-A8E550417A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3F0735A-F7FB-4E55-8E62-CE48E4B8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05DC2FE-BAD4-4D55-841F-785AAC937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AE0372F-D17F-480A-92CF-E5B29EF5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947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09002-A06C-42E4-8B0B-B6A3D87E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A31AB15-DEB7-459C-9ECA-D45E4F0CA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75348E7-ACD2-4B45-A86D-33339C40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32E0D7-4BE5-453B-A156-6AF08B9F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2979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62B6DDE-EAB8-44FF-A965-7B5A2E89E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4EC107E-5DCC-441E-A035-DB541E13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BD71D6-FEE1-4583-9EAA-2E44D7954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05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DD86E-2511-457B-96FF-A29D20D1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688A-124C-40FA-B721-8C47CBA1B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C70741-34A2-43C1-A979-293CD0239F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DBC7BA-37B4-48BF-ABDD-44010928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3E2245-CB67-4357-80FD-17A06BE1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93A1BF-57C7-404A-A925-492365A28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819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1D103-0602-436A-A46E-99E6A683B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C93168-A790-4764-B90F-0A6B2E10B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ECD7BF-5C7C-4D11-8704-F9139396D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7AD186-8845-41A2-BF40-B54E412F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837141-B022-413A-A573-0E37699D8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33708B-2FD3-45C7-AB97-A4B7E52F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7383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22D299-C9CE-4E86-BE85-5CA3FCE0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586379-5BE5-4574-B1B5-842CE44D0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F07E35-6E10-4239-A1EE-E0BCD8FAD6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BE6D6-B337-4016-820B-BBC25BD76E02}" type="datetimeFigureOut">
              <a:rPr lang="ca-ES" smtClean="0"/>
              <a:t>12/11/2025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FBE069-BEDB-40CE-8955-066E96BE46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1ACA20-5C14-434C-A1CA-59FCE1ADE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C1B00-36CE-4998-B285-E6BCE04A914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328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actiques.fe@urv.ca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E9D6E83-29C2-47B1-819E-F3A56397FA35}"/>
              </a:ext>
            </a:extLst>
          </p:cNvPr>
          <p:cNvSpPr txBox="1"/>
          <p:nvPr/>
        </p:nvSpPr>
        <p:spPr>
          <a:xfrm>
            <a:off x="3913892" y="1303267"/>
            <a:ext cx="2898648" cy="55399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b="1" dirty="0"/>
              <a:t>Empresa amb Conveni Marc</a:t>
            </a:r>
          </a:p>
          <a:p>
            <a:pPr algn="ctr"/>
            <a:r>
              <a:rPr lang="ca-ES" sz="1200" dirty="0"/>
              <a:t>Llista d’empreses (web de la FE)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81952C-DE92-4622-B1DE-01DAEC86A2D1}"/>
              </a:ext>
            </a:extLst>
          </p:cNvPr>
          <p:cNvSpPr txBox="1"/>
          <p:nvPr/>
        </p:nvSpPr>
        <p:spPr>
          <a:xfrm>
            <a:off x="8042148" y="1294720"/>
            <a:ext cx="3002280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Empresa sense Conveni Marc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D78402F-BC67-4785-BB3B-F315985C67BB}"/>
              </a:ext>
            </a:extLst>
          </p:cNvPr>
          <p:cNvSpPr txBox="1"/>
          <p:nvPr/>
        </p:nvSpPr>
        <p:spPr>
          <a:xfrm>
            <a:off x="7950708" y="2119958"/>
            <a:ext cx="3247644" cy="553998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OSD inicia tràmit Conveni Marc</a:t>
            </a:r>
          </a:p>
          <a:p>
            <a:pPr algn="ctr"/>
            <a:r>
              <a:rPr lang="ca-ES" sz="1200" dirty="0">
                <a:solidFill>
                  <a:srgbClr val="FF0000"/>
                </a:solidFill>
              </a:rPr>
              <a:t>1 mes de tramitació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9F846D0-19FD-4E29-B1AD-F796C54203AE}"/>
              </a:ext>
            </a:extLst>
          </p:cNvPr>
          <p:cNvSpPr txBox="1"/>
          <p:nvPr/>
        </p:nvSpPr>
        <p:spPr>
          <a:xfrm>
            <a:off x="1759458" y="3915094"/>
            <a:ext cx="7577328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Enviament conveni a OSD (</a:t>
            </a:r>
            <a:r>
              <a:rPr lang="ca-ES" sz="1100" dirty="0"/>
              <a:t>Oficina suport al Deganat</a:t>
            </a:r>
            <a:r>
              <a:rPr lang="ca-ES" dirty="0"/>
              <a:t>) per revisió   </a:t>
            </a:r>
            <a:r>
              <a:rPr lang="ca-ES" b="1" dirty="0">
                <a:hlinkClick r:id="rId2"/>
              </a:rPr>
              <a:t>practiques.fe@urv.cat</a:t>
            </a:r>
            <a:r>
              <a:rPr lang="ca-ES" b="1" dirty="0"/>
              <a:t> </a:t>
            </a:r>
            <a:endParaRPr lang="ca-ES" dirty="0"/>
          </a:p>
          <a:p>
            <a:pPr algn="ctr"/>
            <a:r>
              <a:rPr lang="ca-ES" sz="1200">
                <a:solidFill>
                  <a:srgbClr val="FF0000"/>
                </a:solidFill>
              </a:rPr>
              <a:t>15 </a:t>
            </a:r>
            <a:r>
              <a:rPr lang="ca-ES" sz="1200" dirty="0">
                <a:solidFill>
                  <a:srgbClr val="FF0000"/>
                </a:solidFill>
              </a:rPr>
              <a:t>dies abans inici de pràctiques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3C1229E-F5D5-4403-94FC-5A881F09CA46}"/>
              </a:ext>
            </a:extLst>
          </p:cNvPr>
          <p:cNvSpPr txBox="1"/>
          <p:nvPr/>
        </p:nvSpPr>
        <p:spPr>
          <a:xfrm>
            <a:off x="2514600" y="5091586"/>
            <a:ext cx="57972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OSD envia conveni revisat a estudiant per signar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65F0777-03CB-4965-8BCE-84B3C690626B}"/>
              </a:ext>
            </a:extLst>
          </p:cNvPr>
          <p:cNvSpPr txBox="1"/>
          <p:nvPr/>
        </p:nvSpPr>
        <p:spPr>
          <a:xfrm>
            <a:off x="2423160" y="5929317"/>
            <a:ext cx="588873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OSD rep el </a:t>
            </a:r>
            <a:r>
              <a:rPr lang="ca-ES" b="1" u="sng" dirty="0"/>
              <a:t>conveni</a:t>
            </a:r>
            <a:r>
              <a:rPr lang="ca-ES" dirty="0"/>
              <a:t> i </a:t>
            </a:r>
            <a:r>
              <a:rPr lang="ca-ES" b="1" u="sng" dirty="0"/>
              <a:t>l’expedient acadèmic </a:t>
            </a:r>
            <a:r>
              <a:rPr lang="ca-ES" dirty="0"/>
              <a:t>de l’alumne </a:t>
            </a:r>
          </a:p>
          <a:p>
            <a:pPr algn="ctr"/>
            <a:r>
              <a:rPr lang="ca-ES" dirty="0"/>
              <a:t>Signatura final del Degà</a:t>
            </a:r>
          </a:p>
          <a:p>
            <a:pPr algn="ctr"/>
            <a:r>
              <a:rPr lang="ca-ES" sz="1200" dirty="0">
                <a:solidFill>
                  <a:srgbClr val="FF0000"/>
                </a:solidFill>
              </a:rPr>
              <a:t>10 dies abans de l’inici de pràctiques</a:t>
            </a:r>
          </a:p>
        </p:txBody>
      </p:sp>
      <p:sp>
        <p:nvSpPr>
          <p:cNvPr id="14" name="Flecha: hacia abajo 13">
            <a:extLst>
              <a:ext uri="{FF2B5EF4-FFF2-40B4-BE49-F238E27FC236}">
                <a16:creationId xmlns:a16="http://schemas.microsoft.com/office/drawing/2014/main" id="{19A98CFC-2B72-4701-986C-01C6C83CC2FA}"/>
              </a:ext>
            </a:extLst>
          </p:cNvPr>
          <p:cNvSpPr/>
          <p:nvPr/>
        </p:nvSpPr>
        <p:spPr>
          <a:xfrm>
            <a:off x="5276088" y="1927168"/>
            <a:ext cx="164592" cy="710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0" name="Flecha: doblada hacia arriba 19">
            <a:extLst>
              <a:ext uri="{FF2B5EF4-FFF2-40B4-BE49-F238E27FC236}">
                <a16:creationId xmlns:a16="http://schemas.microsoft.com/office/drawing/2014/main" id="{A8BD29F6-F7AA-40C5-86D7-E05676C21DCB}"/>
              </a:ext>
            </a:extLst>
          </p:cNvPr>
          <p:cNvSpPr/>
          <p:nvPr/>
        </p:nvSpPr>
        <p:spPr>
          <a:xfrm rot="10800000" flipH="1">
            <a:off x="5367528" y="856504"/>
            <a:ext cx="4315969" cy="353549"/>
          </a:xfrm>
          <a:prstGeom prst="bentUpArrow">
            <a:avLst>
              <a:gd name="adj1" fmla="val 27464"/>
              <a:gd name="adj2" fmla="val 25000"/>
              <a:gd name="adj3" fmla="val 2500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1" name="Flecha: hacia abajo 20">
            <a:extLst>
              <a:ext uri="{FF2B5EF4-FFF2-40B4-BE49-F238E27FC236}">
                <a16:creationId xmlns:a16="http://schemas.microsoft.com/office/drawing/2014/main" id="{02BF66D0-55AE-4119-971A-2837338EB743}"/>
              </a:ext>
            </a:extLst>
          </p:cNvPr>
          <p:cNvSpPr/>
          <p:nvPr/>
        </p:nvSpPr>
        <p:spPr>
          <a:xfrm>
            <a:off x="9506712" y="1718712"/>
            <a:ext cx="164592" cy="369333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2" name="Flecha: hacia la izquierda 21">
            <a:extLst>
              <a:ext uri="{FF2B5EF4-FFF2-40B4-BE49-F238E27FC236}">
                <a16:creationId xmlns:a16="http://schemas.microsoft.com/office/drawing/2014/main" id="{75091F40-C24C-4DE2-8D1F-49E83E566CB6}"/>
              </a:ext>
            </a:extLst>
          </p:cNvPr>
          <p:cNvSpPr/>
          <p:nvPr/>
        </p:nvSpPr>
        <p:spPr>
          <a:xfrm>
            <a:off x="5449824" y="2278345"/>
            <a:ext cx="2432304" cy="174784"/>
          </a:xfrm>
          <a:prstGeom prst="lef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3" name="Flecha: hacia abajo 22">
            <a:extLst>
              <a:ext uri="{FF2B5EF4-FFF2-40B4-BE49-F238E27FC236}">
                <a16:creationId xmlns:a16="http://schemas.microsoft.com/office/drawing/2014/main" id="{594D78FC-A0CF-4C99-A717-9F00DD0FF5FC}"/>
              </a:ext>
            </a:extLst>
          </p:cNvPr>
          <p:cNvSpPr/>
          <p:nvPr/>
        </p:nvSpPr>
        <p:spPr>
          <a:xfrm>
            <a:off x="5291328" y="3474360"/>
            <a:ext cx="164592" cy="3711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4" name="Flecha: hacia abajo 23">
            <a:extLst>
              <a:ext uri="{FF2B5EF4-FFF2-40B4-BE49-F238E27FC236}">
                <a16:creationId xmlns:a16="http://schemas.microsoft.com/office/drawing/2014/main" id="{6608B04F-CD9D-4566-984C-489540279056}"/>
              </a:ext>
            </a:extLst>
          </p:cNvPr>
          <p:cNvSpPr/>
          <p:nvPr/>
        </p:nvSpPr>
        <p:spPr>
          <a:xfrm>
            <a:off x="5300472" y="4717752"/>
            <a:ext cx="140208" cy="327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5" name="Flecha: hacia abajo 24">
            <a:extLst>
              <a:ext uri="{FF2B5EF4-FFF2-40B4-BE49-F238E27FC236}">
                <a16:creationId xmlns:a16="http://schemas.microsoft.com/office/drawing/2014/main" id="{A6F69AF3-59D6-41E0-9029-F1827B6D4B9C}"/>
              </a:ext>
            </a:extLst>
          </p:cNvPr>
          <p:cNvSpPr/>
          <p:nvPr/>
        </p:nvSpPr>
        <p:spPr>
          <a:xfrm>
            <a:off x="5300472" y="5524913"/>
            <a:ext cx="164592" cy="3711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8C6173C9-6E31-4D83-8B91-0378719B3CAA}"/>
              </a:ext>
            </a:extLst>
          </p:cNvPr>
          <p:cNvSpPr/>
          <p:nvPr/>
        </p:nvSpPr>
        <p:spPr>
          <a:xfrm>
            <a:off x="3319272" y="2667157"/>
            <a:ext cx="4136197" cy="7614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noFill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5DE043F-1274-4CED-851A-5E332EDE1273}"/>
              </a:ext>
            </a:extLst>
          </p:cNvPr>
          <p:cNvSpPr txBox="1"/>
          <p:nvPr/>
        </p:nvSpPr>
        <p:spPr>
          <a:xfrm>
            <a:off x="3560418" y="2767571"/>
            <a:ext cx="3605602" cy="55399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ca-ES" dirty="0"/>
              <a:t>Conveni específic per cada estudiant</a:t>
            </a:r>
          </a:p>
          <a:p>
            <a:pPr algn="ctr"/>
            <a:r>
              <a:rPr lang="ca-ES" sz="1200" dirty="0"/>
              <a:t>L’estudiant omple el conveni amb totes les dades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A59A13C4-6B7C-4970-8F77-766519DB3DAA}"/>
              </a:ext>
            </a:extLst>
          </p:cNvPr>
          <p:cNvSpPr/>
          <p:nvPr/>
        </p:nvSpPr>
        <p:spPr>
          <a:xfrm>
            <a:off x="3145536" y="117419"/>
            <a:ext cx="4805172" cy="6215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9DD226-3374-4971-8C8B-02FA4471A0B8}"/>
              </a:ext>
            </a:extLst>
          </p:cNvPr>
          <p:cNvSpPr txBox="1"/>
          <p:nvPr/>
        </p:nvSpPr>
        <p:spPr>
          <a:xfrm>
            <a:off x="3145537" y="97686"/>
            <a:ext cx="512438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a-ES" sz="2400" b="1" dirty="0"/>
              <a:t>Pràctiques externes </a:t>
            </a:r>
            <a:r>
              <a:rPr lang="ca-ES" sz="2400" b="1" dirty="0" err="1"/>
              <a:t>Extracurriculars</a:t>
            </a:r>
            <a:endParaRPr lang="ca-ES" sz="2400" b="1" dirty="0"/>
          </a:p>
          <a:p>
            <a:pPr algn="ctr"/>
            <a:r>
              <a:rPr lang="ca-ES" sz="1400" b="1" dirty="0"/>
              <a:t>Conveni amb empreses i institucions</a:t>
            </a:r>
          </a:p>
        </p:txBody>
      </p:sp>
      <p:sp>
        <p:nvSpPr>
          <p:cNvPr id="13" name="Flecha: hacia abajo 12">
            <a:extLst>
              <a:ext uri="{FF2B5EF4-FFF2-40B4-BE49-F238E27FC236}">
                <a16:creationId xmlns:a16="http://schemas.microsoft.com/office/drawing/2014/main" id="{979C12D7-7A5B-4A4D-9F0A-0B4AACBAA2F5}"/>
              </a:ext>
            </a:extLst>
          </p:cNvPr>
          <p:cNvSpPr/>
          <p:nvPr/>
        </p:nvSpPr>
        <p:spPr>
          <a:xfrm>
            <a:off x="5276088" y="843936"/>
            <a:ext cx="164592" cy="3711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7F2ACC51-A9AD-4ED2-AF20-30D5A02D695D}"/>
              </a:ext>
            </a:extLst>
          </p:cNvPr>
          <p:cNvSpPr/>
          <p:nvPr/>
        </p:nvSpPr>
        <p:spPr>
          <a:xfrm>
            <a:off x="100584" y="988641"/>
            <a:ext cx="3179529" cy="266895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4A69035-E37D-40EC-BF9A-E2A3475AF05F}"/>
              </a:ext>
            </a:extLst>
          </p:cNvPr>
          <p:cNvSpPr txBox="1"/>
          <p:nvPr/>
        </p:nvSpPr>
        <p:spPr>
          <a:xfrm>
            <a:off x="100585" y="1457040"/>
            <a:ext cx="317038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b="1" dirty="0"/>
              <a:t>Pràctiques durant els mesos d’estiu </a:t>
            </a:r>
          </a:p>
          <a:p>
            <a:pPr algn="ctr"/>
            <a:r>
              <a:rPr lang="ca-ES" sz="1100" dirty="0"/>
              <a:t>(quan es comencen abans de l’1 de setembre del curs en que es matriculen)</a:t>
            </a:r>
          </a:p>
          <a:p>
            <a:pPr algn="ctr"/>
            <a:endParaRPr lang="ca-ES" sz="800" dirty="0"/>
          </a:p>
          <a:p>
            <a:pPr algn="ctr"/>
            <a:endParaRPr lang="ca-ES" sz="800" dirty="0"/>
          </a:p>
          <a:p>
            <a:pPr algn="ctr"/>
            <a:r>
              <a:rPr lang="ca-ES" sz="1400" dirty="0">
                <a:solidFill>
                  <a:srgbClr val="FF0000"/>
                </a:solidFill>
              </a:rPr>
              <a:t>Presentar la </a:t>
            </a:r>
            <a:r>
              <a:rPr lang="ca-ES" sz="1400" b="1" u="sng" dirty="0">
                <a:solidFill>
                  <a:srgbClr val="FF0000"/>
                </a:solidFill>
              </a:rPr>
              <a:t>sol·licitud de l’avançament</a:t>
            </a:r>
            <a:r>
              <a:rPr lang="ca-ES" sz="1400" dirty="0">
                <a:solidFill>
                  <a:srgbClr val="FF0000"/>
                </a:solidFill>
              </a:rPr>
              <a:t> al sistema de registre electrònic URV</a:t>
            </a:r>
          </a:p>
          <a:p>
            <a:pPr algn="ctr"/>
            <a:endParaRPr lang="ca-ES" sz="800" dirty="0">
              <a:solidFill>
                <a:srgbClr val="FF0000"/>
              </a:solidFill>
            </a:endParaRPr>
          </a:p>
          <a:p>
            <a:pPr algn="ctr"/>
            <a:r>
              <a:rPr lang="ca-ES" sz="1100" i="1" dirty="0" err="1"/>
              <a:t>Deadline</a:t>
            </a:r>
            <a:r>
              <a:rPr lang="ca-ES" sz="1100" dirty="0"/>
              <a:t> a la Web FE:</a:t>
            </a:r>
          </a:p>
          <a:p>
            <a:pPr algn="ctr"/>
            <a:endParaRPr lang="ca-ES" sz="1100" dirty="0"/>
          </a:p>
          <a:p>
            <a:pPr algn="ctr"/>
            <a:r>
              <a:rPr lang="ca-ES" sz="1100" dirty="0"/>
              <a:t>https://www.fe.urv.cat/ca/informacio-per-a/practiques-externes-en-empreses-i-institucions/</a:t>
            </a:r>
          </a:p>
          <a:p>
            <a:pPr algn="ctr"/>
            <a:endParaRPr lang="ca-ES" sz="1100" dirty="0"/>
          </a:p>
          <a:p>
            <a:pPr algn="ctr"/>
            <a:endParaRPr lang="ca-ES" sz="1100" dirty="0"/>
          </a:p>
        </p:txBody>
      </p:sp>
      <p:sp>
        <p:nvSpPr>
          <p:cNvPr id="28" name="Flecha: hacia la izquierda 27">
            <a:extLst>
              <a:ext uri="{FF2B5EF4-FFF2-40B4-BE49-F238E27FC236}">
                <a16:creationId xmlns:a16="http://schemas.microsoft.com/office/drawing/2014/main" id="{01575EAE-72CF-4492-B572-3A3AE2B37736}"/>
              </a:ext>
            </a:extLst>
          </p:cNvPr>
          <p:cNvSpPr/>
          <p:nvPr/>
        </p:nvSpPr>
        <p:spPr>
          <a:xfrm rot="10800000">
            <a:off x="3381776" y="2278345"/>
            <a:ext cx="1825731" cy="183100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" name="Fletxa: dreta 11">
            <a:extLst>
              <a:ext uri="{FF2B5EF4-FFF2-40B4-BE49-F238E27FC236}">
                <a16:creationId xmlns:a16="http://schemas.microsoft.com/office/drawing/2014/main" id="{07FDE10E-85B3-4A67-A0AE-B08CC106F2F8}"/>
              </a:ext>
            </a:extLst>
          </p:cNvPr>
          <p:cNvSpPr/>
          <p:nvPr/>
        </p:nvSpPr>
        <p:spPr>
          <a:xfrm>
            <a:off x="8418946" y="6235085"/>
            <a:ext cx="360218" cy="221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CuadroTexto 9">
            <a:extLst>
              <a:ext uri="{FF2B5EF4-FFF2-40B4-BE49-F238E27FC236}">
                <a16:creationId xmlns:a16="http://schemas.microsoft.com/office/drawing/2014/main" id="{3439B464-8449-4DE2-8CE1-56867A20AE38}"/>
              </a:ext>
            </a:extLst>
          </p:cNvPr>
          <p:cNvSpPr txBox="1"/>
          <p:nvPr/>
        </p:nvSpPr>
        <p:spPr>
          <a:xfrm>
            <a:off x="8886213" y="5961216"/>
            <a:ext cx="3022251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100" dirty="0"/>
              <a:t>OSD retorna estudiant conveni signat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a-ES" sz="1100" dirty="0"/>
              <a:t>OSD informa OFES dades estudiants per donar alta Seguretat Social en cas dels convenis en que la URV assumeix aquesta obligació</a:t>
            </a:r>
          </a:p>
        </p:txBody>
      </p:sp>
      <p:sp>
        <p:nvSpPr>
          <p:cNvPr id="29" name="QuadreDeText 28">
            <a:extLst>
              <a:ext uri="{FF2B5EF4-FFF2-40B4-BE49-F238E27FC236}">
                <a16:creationId xmlns:a16="http://schemas.microsoft.com/office/drawing/2014/main" id="{C8E8F7F4-3EC5-4950-9282-EEB02488355C}"/>
              </a:ext>
            </a:extLst>
          </p:cNvPr>
          <p:cNvSpPr txBox="1"/>
          <p:nvPr/>
        </p:nvSpPr>
        <p:spPr>
          <a:xfrm>
            <a:off x="8157558" y="125016"/>
            <a:ext cx="3569844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a-ES" sz="1800" b="1" dirty="0">
                <a:solidFill>
                  <a:srgbClr val="FF0000"/>
                </a:solidFill>
              </a:rPr>
              <a:t>Important: </a:t>
            </a:r>
          </a:p>
          <a:p>
            <a:pPr algn="ctr"/>
            <a:r>
              <a:rPr lang="ca-ES" sz="1000" dirty="0"/>
              <a:t>La </a:t>
            </a:r>
            <a:r>
              <a:rPr lang="ca-ES" sz="1000" b="1" u="sng" dirty="0"/>
              <a:t>data màxima </a:t>
            </a:r>
            <a:r>
              <a:rPr lang="ca-ES" sz="1000" dirty="0"/>
              <a:t>per realitzar les pràctiques EXTRACURRICULARS</a:t>
            </a:r>
          </a:p>
          <a:p>
            <a:pPr algn="ctr"/>
            <a:r>
              <a:rPr lang="ca-ES" sz="1000" dirty="0"/>
              <a:t> per curs acadèmic és el </a:t>
            </a:r>
            <a:r>
              <a:rPr lang="ca-ES" sz="1000" b="1" dirty="0">
                <a:solidFill>
                  <a:srgbClr val="FF0000"/>
                </a:solidFill>
              </a:rPr>
              <a:t>31 d’agost</a:t>
            </a:r>
          </a:p>
        </p:txBody>
      </p:sp>
    </p:spTree>
    <p:extLst>
      <p:ext uri="{BB962C8B-B14F-4D97-AF65-F5344CB8AC3E}">
        <p14:creationId xmlns:p14="http://schemas.microsoft.com/office/powerpoint/2010/main" val="39261443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199</Words>
  <Application>Microsoft Office PowerPoint</Application>
  <PresentationFormat>Pantalla panoràmica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Montserrat Poblet Icart</dc:creator>
  <cp:lastModifiedBy>Joan R Balust Agullana</cp:lastModifiedBy>
  <cp:revision>9</cp:revision>
  <cp:lastPrinted>2025-09-18T11:13:17Z</cp:lastPrinted>
  <dcterms:created xsi:type="dcterms:W3CDTF">2025-09-18T10:04:06Z</dcterms:created>
  <dcterms:modified xsi:type="dcterms:W3CDTF">2025-11-12T11:36:58Z</dcterms:modified>
</cp:coreProperties>
</file>